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/>
    <p:restoredTop sz="94660"/>
  </p:normalViewPr>
  <p:slideViewPr>
    <p:cSldViewPr snapToGrid="0">
      <p:cViewPr varScale="1">
        <p:scale>
          <a:sx n="72" d="100"/>
          <a:sy n="72" d="100"/>
        </p:scale>
        <p:origin x="762" y="78"/>
      </p:cViewPr>
      <p:guideLst>
        <p:guide orient="horz" pos="2158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3BE57D49-F230-4735-B199-8E5E9C72840F}" type="datetime1">
              <a:rPr lang="ko-KR" altLang="en-US">
                <a:latin typeface="맑은 고딕"/>
                <a:ea typeface="맑은 고딕"/>
              </a:rPr>
              <a:pPr>
                <a:defRPr lang="ko-KR" altLang="en-US"/>
              </a:pPr>
              <a:t>2023-01-30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FB53ADFC-ABB8-401A-BB24-33FDAFEDCEBD}" type="slidenum">
              <a:rPr lang="en-US" altLang="ko-KR">
                <a:latin typeface="맑은 고딕"/>
                <a:ea typeface="맑은 고딕"/>
              </a:rPr>
              <a:pPr>
                <a:defRPr lang="ko-KR" altLang="en-US"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C6D4BD08-001C-4DA3-A8F2-B1A0C43B0DFD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4B725628-3A68-42F4-BA86-981817953149}" type="slidenum">
              <a:rPr lang="en-US" altLang="ko-KR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B725628-3A68-42F4-BA86-981817953149}" type="slidenum">
              <a:rPr lang="en-US" altLang="ko-KR">
                <a:latin typeface="맑은 고딕"/>
                <a:ea typeface="맑은 고딕"/>
              </a:rPr>
              <a:pPr>
                <a:defRPr lang="ko-KR" altLang="en-US"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B725628-3A68-42F4-BA86-981817953149}" type="slidenum">
              <a:rPr lang="en-US" altLang="ko-KR"/>
              <a:pPr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B725628-3A68-42F4-BA86-981817953149}" type="slidenum">
              <a:rPr lang="en-US" altLang="ko-KR">
                <a:latin typeface="맑은 고딕"/>
                <a:ea typeface="맑은 고딕"/>
              </a:rPr>
              <a:pPr>
                <a:defRPr lang="ko-KR" altLang="en-US"/>
              </a:pPr>
              <a:t>16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B725628-3A68-42F4-BA86-981817953149}" type="slidenum">
              <a:rPr lang="en-US" altLang="ko-KR">
                <a:latin typeface="맑은 고딕"/>
                <a:ea typeface="맑은 고딕"/>
              </a:rPr>
              <a:pPr>
                <a:defRPr lang="ko-KR" altLang="en-US"/>
              </a:pPr>
              <a:t>17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785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lvl="0">
              <a:defRPr lang="ko-KR" altLang="en-US"/>
            </a:pPr>
            <a:fld id="{20DA4868-5905-4D40-A3C7-A08A77FB381F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A7059D92-5434-44F0-8311-BFCB0FE3ABFC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>
            <a:lvl1pPr>
              <a:defRPr>
                <a:latin typeface="맑은 고딕"/>
                <a:ea typeface="맑은 고딕"/>
              </a:defRPr>
            </a:lvl1pPr>
            <a:lvl2pPr>
              <a:defRPr>
                <a:latin typeface="맑은 고딕"/>
                <a:ea typeface="맑은 고딕"/>
              </a:defRPr>
            </a:lvl2pPr>
            <a:lvl3pPr>
              <a:defRPr>
                <a:latin typeface="맑은 고딕"/>
                <a:ea typeface="맑은 고딕"/>
              </a:defRPr>
            </a:lvl3pPr>
            <a:lvl4pPr>
              <a:defRPr>
                <a:latin typeface="맑은 고딕"/>
                <a:ea typeface="맑은 고딕"/>
              </a:defRPr>
            </a:lvl4pPr>
            <a:lvl5pPr>
              <a:defRPr>
                <a:latin typeface="맑은 고딕"/>
                <a:ea typeface="맑은 고딕"/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2FB232E3-E22B-46B2-B042-7B0B4F3513F2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4FAB73BC-B049-4115-A692-8D63A059BFB8}" type="slidenum">
              <a:rPr lang="en-US" altLang="ko-KR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9EFA091B-FB79-4832-BBA6-485BF4956E11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5F31BFAB-5A50-4862-991D-7095D6C5D4BE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두 개의 콘텐츠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A3BD5271-FEFE-4914-869C-5327720A295E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eaLnBrk="1" latinLnBrk="0" hangingPunct="1">
              <a:lnSpc>
                <a:spcPct val="90000"/>
              </a:lnSpc>
              <a:spcBef>
                <a:spcPct val="18000"/>
              </a:spcBef>
              <a:buNone/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6961C815-1148-4AA6-9F9C-F8BBBFBB10CA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A47AA9F1-F81C-4105-8A81-06D610EC4B63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비어 있음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1F487A97-1A80-4798-B672-85D6AB250DCF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>
              <a:defRPr lang="ko-KR" altLang="en-US"/>
            </a:pPr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EE653310-AD94-41CD-AC0F-1501C4EA6D6F}" type="datetime1">
              <a:rPr lang="ko-KR" altLang="en-US"/>
              <a:pPr lvl="0">
                <a:defRPr lang="ko-KR" altLang="en-US"/>
              </a:pPr>
              <a:t>2023-01-30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4FAB73BC-B049-4115-A692-8D63A059BFB8}" type="slidenum">
              <a:rPr lang="en-US"/>
              <a:pPr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 noTextEdi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 alt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A9C485AE-A5AE-4102-AAA7-CE7177004C64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67E5644-1E61-4311-A31E-84CB9C7AA8A9}" type="slidenum">
              <a:rPr lang="en-US" altLang="ko-KR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통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55E25835-15BF-46FE-B0BD-ED10F3056879}" type="datetime1">
              <a:rPr lang="ko-KR" altLang="en-US"/>
              <a:pPr lvl="0">
                <a:defRPr lang="ko-KR" altLang="en-US"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4FAB73BC-B049-4115-A692-8D63A059BFB8}" type="slidenum">
              <a:rPr lang="en-US" altLang="ko-KR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7" name="직선 연결선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맑은 고딕"/>
          <a:ea typeface="맑은 고딕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/>
        <a:buChar char=" "/>
        <a:defRPr sz="2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2440"/>
          <a:stretch>
            <a:fillRect/>
          </a:stretch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직사각형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>
              <a:defRPr lang="ko-KR" altLang="en-US"/>
            </a:pPr>
            <a:r>
              <a:rPr lang="ko-KR" altLang="en-US">
                <a:solidFill>
                  <a:srgbClr val="FFFFFF"/>
                </a:solidFill>
                <a:latin typeface="돋움체"/>
                <a:ea typeface="돋움체"/>
              </a:rPr>
              <a:t>제습기 스위치 제어</a:t>
            </a:r>
            <a:br>
              <a:rPr lang="en-US" altLang="ko-KR">
                <a:solidFill>
                  <a:srgbClr val="FFFFFF"/>
                </a:solidFill>
                <a:latin typeface="돋움체"/>
                <a:ea typeface="돋움체"/>
              </a:rPr>
            </a:br>
            <a:r>
              <a:rPr lang="en-US" altLang="ko-KR">
                <a:solidFill>
                  <a:srgbClr val="FFFFFF"/>
                </a:solidFill>
                <a:latin typeface="돋움체"/>
                <a:ea typeface="돋움체"/>
              </a:rPr>
              <a:t>          with arduino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rgbClr val="FFFFFF"/>
                </a:solidFill>
                <a:latin typeface="돋움체"/>
                <a:ea typeface="돋움체"/>
              </a:rPr>
              <a:t>박선규 </a:t>
            </a:r>
            <a:r>
              <a:rPr lang="en-US" altLang="ko-KR">
                <a:solidFill>
                  <a:srgbClr val="FFFFFF"/>
                </a:solidFill>
                <a:latin typeface="돋움체"/>
                <a:ea typeface="돋움체"/>
              </a:rPr>
              <a:t>, </a:t>
            </a:r>
            <a:r>
              <a:rPr lang="ko-KR" altLang="en-US">
                <a:solidFill>
                  <a:srgbClr val="FFFFFF"/>
                </a:solidFill>
                <a:latin typeface="돋움체"/>
                <a:ea typeface="돋움체"/>
              </a:rPr>
              <a:t>김승환</a:t>
            </a:r>
            <a:r>
              <a:rPr lang="en-US" altLang="ko-KR">
                <a:solidFill>
                  <a:srgbClr val="FFFFFF"/>
                </a:solidFill>
                <a:latin typeface="돋움체"/>
                <a:ea typeface="돋움체"/>
              </a:rPr>
              <a:t>, </a:t>
            </a:r>
            <a:r>
              <a:rPr lang="ko-KR" altLang="en-US">
                <a:solidFill>
                  <a:srgbClr val="FFFFFF"/>
                </a:solidFill>
                <a:latin typeface="돋움체"/>
                <a:ea typeface="돋움체"/>
              </a:rPr>
              <a:t>김현경</a:t>
            </a:r>
          </a:p>
        </p:txBody>
      </p:sp>
      <p:cxnSp>
        <p:nvCxnSpPr>
          <p:cNvPr id="23" name="직선 연결선(S)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823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8016" y="1081363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6194" y="467827"/>
            <a:ext cx="8571049" cy="63741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823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8016" y="1053754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879" y="1207754"/>
            <a:ext cx="8362121" cy="55394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134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132" y="1081364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0820" y="469678"/>
            <a:ext cx="7550426" cy="63920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134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132" y="1081364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E0263-AC55-47E4-887F-911E7FA12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8" y="781879"/>
            <a:ext cx="7262191" cy="56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돋움체"/>
                <a:ea typeface="돋움체"/>
              </a:rPr>
              <a:t>진행과정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ct val="8000"/>
              </a:spcAft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1. </a:t>
            </a:r>
            <a:r>
              <a:rPr lang="ko-KR" altLang="en-US" dirty="0" err="1">
                <a:latin typeface="돋움체"/>
                <a:ea typeface="돋움체"/>
              </a:rPr>
              <a:t>아두이노를</a:t>
            </a:r>
            <a:r>
              <a:rPr lang="ko-KR" altLang="en-US" dirty="0">
                <a:latin typeface="돋움체"/>
                <a:ea typeface="돋움체"/>
              </a:rPr>
              <a:t> 연결하여 시리얼통신이 잘 작동하는지 확인</a:t>
            </a:r>
          </a:p>
          <a:p>
            <a:pPr lvl="0">
              <a:spcBef>
                <a:spcPct val="45000"/>
              </a:spcBef>
              <a:spcAft>
                <a:spcPct val="8000"/>
              </a:spcAft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2. </a:t>
            </a:r>
            <a:r>
              <a:rPr lang="ko-KR" altLang="en-US" dirty="0">
                <a:latin typeface="돋움체"/>
                <a:ea typeface="돋움체"/>
              </a:rPr>
              <a:t>온</a:t>
            </a:r>
            <a:r>
              <a:rPr lang="en-US" altLang="ko-KR" dirty="0">
                <a:latin typeface="돋움체"/>
                <a:ea typeface="돋움체"/>
              </a:rPr>
              <a:t>·</a:t>
            </a:r>
            <a:r>
              <a:rPr lang="ko-KR" altLang="en-US" dirty="0">
                <a:latin typeface="돋움체"/>
                <a:ea typeface="돋움체"/>
              </a:rPr>
              <a:t>습도 센서를 연결하여 습도와 온도를 측정</a:t>
            </a:r>
          </a:p>
          <a:p>
            <a:pPr lvl="0">
              <a:spcBef>
                <a:spcPct val="45000"/>
              </a:spcBef>
              <a:spcAft>
                <a:spcPct val="8000"/>
              </a:spcAft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3. LCD</a:t>
            </a:r>
            <a:r>
              <a:rPr lang="ko-KR" altLang="en-US" dirty="0">
                <a:latin typeface="돋움체"/>
                <a:ea typeface="돋움체"/>
              </a:rPr>
              <a:t>를 연결하여 </a:t>
            </a:r>
            <a:r>
              <a:rPr lang="en-US" altLang="ko-KR" dirty="0">
                <a:latin typeface="돋움체"/>
                <a:ea typeface="돋움체"/>
              </a:rPr>
              <a:t>LCD</a:t>
            </a:r>
            <a:r>
              <a:rPr lang="ko-KR" altLang="en-US" dirty="0">
                <a:latin typeface="돋움체"/>
                <a:ea typeface="돋움체"/>
              </a:rPr>
              <a:t>로 습도와 온도를 출력</a:t>
            </a:r>
          </a:p>
          <a:p>
            <a:pPr lvl="0">
              <a:spcBef>
                <a:spcPct val="45000"/>
              </a:spcBef>
              <a:spcAft>
                <a:spcPct val="8000"/>
              </a:spcAft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4. </a:t>
            </a:r>
            <a:r>
              <a:rPr lang="ko-KR" altLang="en-US" dirty="0">
                <a:latin typeface="돋움체"/>
                <a:ea typeface="돋움체"/>
              </a:rPr>
              <a:t>습도 수치 변화에 따른 제습기(</a:t>
            </a:r>
            <a:r>
              <a:rPr lang="ko-KR" altLang="en-US" dirty="0" err="1">
                <a:latin typeface="돋움체"/>
                <a:ea typeface="돋움체"/>
              </a:rPr>
              <a:t>서보모터</a:t>
            </a:r>
            <a:r>
              <a:rPr lang="ko-KR" altLang="en-US" dirty="0">
                <a:latin typeface="돋움체"/>
                <a:ea typeface="돋움체"/>
              </a:rPr>
              <a:t>)의 세기 조절</a:t>
            </a:r>
          </a:p>
          <a:p>
            <a:pPr lvl="0">
              <a:spcBef>
                <a:spcPct val="45000"/>
              </a:spcBef>
              <a:spcAft>
                <a:spcPct val="8000"/>
              </a:spcAft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5. </a:t>
            </a:r>
            <a:r>
              <a:rPr lang="ko-KR" altLang="en-US" dirty="0">
                <a:latin typeface="돋움체"/>
                <a:ea typeface="돋움체"/>
              </a:rPr>
              <a:t>스위치 인터럽트를 통해 스위치를 한 번 눌렀을 때 </a:t>
            </a:r>
          </a:p>
          <a:p>
            <a:pPr marL="0" indent="0">
              <a:spcBef>
                <a:spcPct val="45000"/>
              </a:spcBef>
              <a:spcAft>
                <a:spcPct val="8000"/>
              </a:spcAft>
              <a:buNone/>
              <a:defRPr lang="ko-KR" altLang="en-US"/>
            </a:pPr>
            <a:r>
              <a:rPr lang="ko-KR" altLang="en-US" dirty="0">
                <a:latin typeface="돋움체"/>
                <a:ea typeface="돋움체"/>
              </a:rPr>
              <a:t>    모든 작업을 일시정지하고 제습기(</a:t>
            </a:r>
            <a:r>
              <a:rPr lang="ko-KR" altLang="en-US" dirty="0" err="1">
                <a:latin typeface="돋움체"/>
                <a:ea typeface="돋움체"/>
              </a:rPr>
              <a:t>서보모터</a:t>
            </a:r>
            <a:r>
              <a:rPr lang="ko-KR" altLang="en-US" dirty="0">
                <a:latin typeface="돋움체"/>
                <a:ea typeface="돋움체"/>
              </a:rPr>
              <a:t>)</a:t>
            </a:r>
            <a:r>
              <a:rPr lang="ko-KR" altLang="en-US" dirty="0" err="1">
                <a:latin typeface="돋움체"/>
                <a:ea typeface="돋움체"/>
              </a:rPr>
              <a:t>를</a:t>
            </a:r>
            <a:r>
              <a:rPr lang="ko-KR" altLang="en-US" dirty="0">
                <a:latin typeface="돋움체"/>
                <a:ea typeface="돋움체"/>
              </a:rPr>
              <a:t> 최대출력 </a:t>
            </a:r>
          </a:p>
          <a:p>
            <a:pPr lvl="0">
              <a:spcBef>
                <a:spcPct val="45000"/>
              </a:spcBef>
              <a:spcAft>
                <a:spcPct val="8000"/>
              </a:spcAft>
              <a:defRPr lang="ko-KR" altLang="en-US"/>
            </a:pPr>
            <a:endParaRPr lang="en-US" altLang="ko-KR" dirty="0">
              <a:latin typeface="돋움체"/>
              <a:ea typeface="돋움체"/>
            </a:endParaRPr>
          </a:p>
          <a:p>
            <a:pPr lvl="0">
              <a:spcBef>
                <a:spcPct val="45000"/>
              </a:spcBef>
              <a:defRPr lang="ko-KR" altLang="en-US"/>
            </a:pPr>
            <a:r>
              <a:rPr lang="en-US" altLang="ko-KR" dirty="0">
                <a:latin typeface="돋움체"/>
                <a:ea typeface="돋움체"/>
              </a:rPr>
              <a:t> </a:t>
            </a:r>
            <a:endParaRPr lang="ko-KR" altLang="en-US" dirty="0">
              <a:latin typeface="돋움체"/>
              <a:ea typeface="돋움체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결과</a:t>
            </a:r>
          </a:p>
        </p:txBody>
      </p:sp>
      <p:pic>
        <p:nvPicPr>
          <p:cNvPr id="5" name="그림 4" descr="실내, 바닥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2036" y="2429389"/>
            <a:ext cx="3127927" cy="3505200"/>
          </a:xfrm>
          <a:prstGeom prst="rect">
            <a:avLst/>
          </a:prstGeom>
        </p:spPr>
      </p:pic>
      <p:pic>
        <p:nvPicPr>
          <p:cNvPr id="7" name="그림 6" descr="바닥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008" y="2429389"/>
            <a:ext cx="3538744" cy="3505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992" y="5943058"/>
            <a:ext cx="3427348" cy="512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b="1">
                <a:latin typeface="돋움체"/>
                <a:ea typeface="돋움체"/>
              </a:rPr>
              <a:t>습도가 낮을 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10736" y="5952316"/>
            <a:ext cx="3170528" cy="513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b="1">
                <a:latin typeface="돋움체"/>
                <a:ea typeface="돋움체"/>
              </a:rPr>
              <a:t>습도가 높을 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0390" y="5949405"/>
            <a:ext cx="342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b="1">
                <a:latin typeface="돋움체"/>
                <a:ea typeface="돋움체"/>
              </a:rPr>
              <a:t>스위치 눌렀을 때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3825" y="2402882"/>
            <a:ext cx="4049901" cy="350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2440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09758" y="2883531"/>
            <a:ext cx="7501651" cy="1090938"/>
          </a:xfrm>
        </p:spPr>
        <p:txBody>
          <a:bodyPr anchor="b">
            <a:normAutofit fontScale="91660"/>
          </a:bodyPr>
          <a:lstStyle/>
          <a:p>
            <a:pPr algn="l">
              <a:defRPr lang="ko-KR" altLang="en-US"/>
            </a:pPr>
            <a:r>
              <a:rPr lang="en-US" altLang="ko-KR" sz="7199" b="1" dirty="0">
                <a:solidFill>
                  <a:schemeClr val="tx1"/>
                </a:solidFill>
                <a:latin typeface="돋움체"/>
                <a:ea typeface="돋움체"/>
              </a:rPr>
              <a:t>Any question?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2440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73245" y="2883531"/>
            <a:ext cx="7501651" cy="1090938"/>
          </a:xfrm>
        </p:spPr>
        <p:txBody>
          <a:bodyPr anchor="b">
            <a:normAutofit fontScale="91660"/>
          </a:bodyPr>
          <a:lstStyle/>
          <a:p>
            <a:pPr algn="l">
              <a:defRPr lang="ko-KR" altLang="en-US"/>
            </a:pPr>
            <a:r>
              <a:rPr lang="en-US" altLang="ko-KR" sz="7199" b="1">
                <a:solidFill>
                  <a:schemeClr val="tx1"/>
                </a:solidFill>
                <a:latin typeface="돋움체"/>
                <a:ea typeface="돋움체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5793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b="1">
                <a:latin typeface="돋움체"/>
                <a:ea typeface="돋움체"/>
              </a:rPr>
              <a:t>목차</a:t>
            </a:r>
            <a:endParaRPr lang="en-US" altLang="ko-KR" b="1">
              <a:latin typeface="돋움체"/>
              <a:ea typeface="돋움체"/>
            </a:endParaRPr>
          </a:p>
        </p:txBody>
      </p:sp>
      <p:grpSp>
        <p:nvGrpSpPr>
          <p:cNvPr id="7" name="그룹 1"/>
          <p:cNvGrpSpPr/>
          <p:nvPr/>
        </p:nvGrpSpPr>
        <p:grpSpPr>
          <a:xfrm>
            <a:off x="1024596" y="3274315"/>
            <a:ext cx="9718945" cy="2046094"/>
            <a:chOff x="1024596" y="3274315"/>
            <a:chExt cx="9718945" cy="2046094"/>
          </a:xfrm>
        </p:grpSpPr>
        <p:sp>
          <p:nvSpPr>
            <p:cNvPr id="3" name="타원 2"/>
            <p:cNvSpPr/>
            <p:nvPr/>
          </p:nvSpPr>
          <p:spPr>
            <a:xfrm>
              <a:off x="1357086" y="3274315"/>
              <a:ext cx="1040097" cy="104009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611565" y="3527479"/>
              <a:ext cx="596777" cy="59677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" name="직사각형 4"/>
            <p:cNvSpPr/>
            <p:nvPr/>
          </p:nvSpPr>
          <p:spPr>
            <a:xfrm>
              <a:off x="1024596" y="4638378"/>
              <a:ext cx="1705078" cy="6820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vert="horz" wrap="square" lIns="0" tIns="0" rIns="0" bIns="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/>
              </a:pPr>
              <a:r>
                <a:rPr lang="ko-KR" altLang="en-US" sz="2000" b="1">
                  <a:latin typeface="돋움체"/>
                  <a:ea typeface="돋움체"/>
                </a:rPr>
                <a:t>제작 의도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3360553" y="3274315"/>
              <a:ext cx="1040097" cy="104009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8" name="직사각형 7"/>
            <p:cNvSpPr/>
            <p:nvPr/>
          </p:nvSpPr>
          <p:spPr>
            <a:xfrm>
              <a:off x="3028063" y="4638378"/>
              <a:ext cx="1705078" cy="6820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vert="horz" wrap="square" lIns="0" tIns="0" rIns="0" bIns="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/>
              </a:pPr>
              <a:r>
                <a:rPr lang="ko-KR" altLang="en-US" sz="2000" b="1">
                  <a:solidFill>
                    <a:schemeClr val="tx1"/>
                  </a:solidFill>
                  <a:latin typeface="돋움체"/>
                  <a:ea typeface="돋움체"/>
                </a:rPr>
                <a:t>이용 프로그램 및 사용부품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5364020" y="3274315"/>
              <a:ext cx="1040097" cy="104009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5592172" y="3481114"/>
              <a:ext cx="596777" cy="59677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flat" cmpd="sng" algn="ctr">
              <a:solidFill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31529" y="4638378"/>
              <a:ext cx="1705078" cy="6820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vert="horz" wrap="square" lIns="0" tIns="0" rIns="0" bIns="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/>
              </a:pPr>
              <a:r>
                <a:rPr lang="ko-KR" altLang="en-US" sz="2000" b="1">
                  <a:solidFill>
                    <a:schemeClr val="tx1"/>
                  </a:solidFill>
                  <a:latin typeface="돋움체"/>
                  <a:ea typeface="돋움체"/>
                </a:rPr>
                <a:t>코드</a:t>
              </a:r>
              <a:endParaRPr lang="en-US" altLang="ko-KR" sz="2000" b="1">
                <a:solidFill>
                  <a:schemeClr val="tx1"/>
                </a:solidFill>
                <a:latin typeface="돋움체"/>
                <a:ea typeface="돋움체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367486" y="3274315"/>
              <a:ext cx="1040097" cy="104009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7520126" y="3418995"/>
              <a:ext cx="721016" cy="721016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직사각형 13"/>
            <p:cNvSpPr/>
            <p:nvPr/>
          </p:nvSpPr>
          <p:spPr>
            <a:xfrm>
              <a:off x="7034996" y="4638378"/>
              <a:ext cx="1705078" cy="6820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vert="horz" wrap="square" lIns="0" tIns="0" rIns="0" bIns="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/>
              </a:pPr>
              <a:r>
                <a:rPr lang="ko-KR" altLang="en-US" sz="2000" b="1" dirty="0">
                  <a:solidFill>
                    <a:schemeClr val="tx1"/>
                  </a:solidFill>
                  <a:latin typeface="돋움체"/>
                  <a:ea typeface="돋움체"/>
                </a:rPr>
                <a:t>진행과정</a:t>
              </a:r>
              <a:endParaRPr lang="en-US" altLang="ko-KR" sz="2000" dirty="0">
                <a:latin typeface="맑은 고딕"/>
                <a:ea typeface="맑은 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370953" y="3274315"/>
              <a:ext cx="1040097" cy="1040097"/>
            </a:xfrm>
            <a:prstGeom prst="ellips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6" name="직사각형 15"/>
            <p:cNvSpPr/>
            <p:nvPr/>
          </p:nvSpPr>
          <p:spPr>
            <a:xfrm>
              <a:off x="9592613" y="3495975"/>
              <a:ext cx="596777" cy="59677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5875" cap="flat" cmpd="sng" algn="ctr">
              <a:solidFill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직사각형 16"/>
            <p:cNvSpPr/>
            <p:nvPr/>
          </p:nvSpPr>
          <p:spPr>
            <a:xfrm>
              <a:off x="9038463" y="4638378"/>
              <a:ext cx="1705078" cy="68203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vert="horz" wrap="square" lIns="0" tIns="0" rIns="0" bIns="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/>
              </a:pPr>
              <a:r>
                <a:rPr lang="ko-KR" altLang="en-US" sz="2000" b="1">
                  <a:latin typeface="돋움체"/>
                  <a:ea typeface="돋움체"/>
                </a:rPr>
                <a:t>결과</a:t>
              </a:r>
              <a:endParaRPr lang="en-US" altLang="ko-KR" sz="2000" b="1">
                <a:latin typeface="돋움체"/>
                <a:ea typeface="돋움체"/>
              </a:endParaRPr>
            </a:p>
          </p:txBody>
        </p:sp>
      </p:grpSp>
      <p:pic>
        <p:nvPicPr>
          <p:cNvPr id="18" name="图形 37" descr="알람 시계 윤곽선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599552" y="3535822"/>
            <a:ext cx="549156" cy="549156"/>
          </a:xfrm>
          <a:prstGeom prst="rect">
            <a:avLst/>
          </a:prstGeom>
        </p:spPr>
      </p:pic>
      <p:pic>
        <p:nvPicPr>
          <p:cNvPr id="19" name="그림 15" descr="풍력 발전용 터빈 윤곽선">
            <a:extLst>
              <a:ext uri="{FF2B5EF4-FFF2-40B4-BE49-F238E27FC236}">
                <a16:creationId xmlns:a16="http://schemas.microsoft.com/office/drawing/2014/main" id="{E8A7DF8D-599C-CC3D-C31C-C8A950080E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02556" y="3504925"/>
            <a:ext cx="549156" cy="5491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제작의도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anchor="t">
            <a:normAutofit/>
          </a:bodyPr>
          <a:lstStyle/>
          <a:p>
            <a:pPr marL="0" indent="0">
              <a:spcAft>
                <a:spcPct val="7000"/>
              </a:spcAft>
              <a:buNone/>
              <a:defRPr lang="ko-KR" altLang="en-US"/>
            </a:pPr>
            <a:endParaRPr lang="ko-KR" altLang="en-US" sz="3200">
              <a:latin typeface="맑은 고딕"/>
              <a:ea typeface="맑은 고딕"/>
            </a:endParaRPr>
          </a:p>
          <a:p>
            <a:pPr marL="0" indent="0">
              <a:spcBef>
                <a:spcPct val="31000"/>
              </a:spcBef>
              <a:spcAft>
                <a:spcPct val="7000"/>
              </a:spcAft>
              <a:buNone/>
              <a:defRPr lang="ko-KR" altLang="en-US"/>
            </a:pPr>
            <a:r>
              <a:rPr lang="ko-KR" altLang="en-US" sz="3200">
                <a:latin typeface="맑은 고딕"/>
                <a:ea typeface="맑은 고딕"/>
              </a:rPr>
              <a:t>굉장히 습한 여름철 옷장 속 습도 관리를 위해 미니 </a:t>
            </a:r>
          </a:p>
          <a:p>
            <a:pPr marL="0" indent="0">
              <a:spcBef>
                <a:spcPct val="31000"/>
              </a:spcBef>
              <a:spcAft>
                <a:spcPct val="7000"/>
              </a:spcAft>
              <a:buNone/>
              <a:defRPr lang="ko-KR" altLang="en-US"/>
            </a:pPr>
            <a:endParaRPr lang="ko-KR" altLang="en-US" sz="3200">
              <a:latin typeface="맑은 고딕"/>
              <a:ea typeface="맑은 고딕"/>
            </a:endParaRPr>
          </a:p>
          <a:p>
            <a:pPr marL="0" indent="0">
              <a:spcBef>
                <a:spcPct val="31000"/>
              </a:spcBef>
              <a:spcAft>
                <a:spcPct val="7000"/>
              </a:spcAft>
              <a:buNone/>
              <a:defRPr lang="ko-KR" altLang="en-US"/>
            </a:pPr>
            <a:r>
              <a:rPr lang="ko-KR" altLang="en-US" sz="3200">
                <a:latin typeface="맑은 고딕"/>
                <a:ea typeface="맑은 고딕"/>
              </a:rPr>
              <a:t>제습기를 생각하여 제작하게 되었습니다.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853868" y="331258"/>
            <a:ext cx="8534400" cy="150706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이용 프로그램 및 사용부품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8152" y="1984982"/>
            <a:ext cx="2333625" cy="1590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6255" y="3822216"/>
            <a:ext cx="1905000" cy="1905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9116" y="1786008"/>
            <a:ext cx="1946688" cy="19466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0633" y="3739392"/>
            <a:ext cx="1946688" cy="1946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897" y="3934570"/>
            <a:ext cx="3267075" cy="14001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7115" y="1627256"/>
            <a:ext cx="2314575" cy="198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3867" y="5823848"/>
            <a:ext cx="10610539" cy="822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latin typeface="돋움체"/>
                <a:ea typeface="돋움체"/>
              </a:rPr>
              <a:t>아두이노 </a:t>
            </a:r>
            <a:r>
              <a:rPr lang="en-US" altLang="ko-KR" sz="2400" b="1">
                <a:latin typeface="돋움체"/>
                <a:ea typeface="돋움체"/>
              </a:rPr>
              <a:t>UNO, </a:t>
            </a:r>
            <a:r>
              <a:rPr lang="ko-KR" altLang="en-US" sz="2400" b="1">
                <a:latin typeface="돋움체"/>
                <a:ea typeface="돋움체"/>
              </a:rPr>
              <a:t>온습도 센서</a:t>
            </a:r>
            <a:r>
              <a:rPr lang="en-US" altLang="ko-KR" sz="2400" b="1">
                <a:latin typeface="돋움체"/>
                <a:ea typeface="돋움체"/>
              </a:rPr>
              <a:t>, </a:t>
            </a:r>
            <a:r>
              <a:rPr lang="ko-KR" altLang="en-US" sz="2400" b="1">
                <a:latin typeface="돋움체"/>
                <a:ea typeface="돋움체"/>
              </a:rPr>
              <a:t>택트 스위치</a:t>
            </a:r>
            <a:r>
              <a:rPr lang="en-US" altLang="ko-KR" sz="2400" b="1">
                <a:latin typeface="돋움체"/>
                <a:ea typeface="돋움체"/>
              </a:rPr>
              <a:t>, LCD,</a:t>
            </a:r>
            <a:r>
              <a:rPr lang="ko-KR" altLang="en-US" sz="2400" b="1">
                <a:latin typeface="돋움체"/>
                <a:ea typeface="돋움체"/>
              </a:rPr>
              <a:t> 브레드보드, </a:t>
            </a:r>
            <a:r>
              <a:rPr lang="en-US" altLang="ko-KR" sz="2400" b="1">
                <a:latin typeface="돋움체"/>
                <a:ea typeface="돋움체"/>
              </a:rPr>
              <a:t>USB </a:t>
            </a:r>
            <a:r>
              <a:rPr lang="ko-KR" altLang="en-US" sz="2400" b="1">
                <a:latin typeface="돋움체"/>
                <a:ea typeface="돋움체"/>
              </a:rPr>
              <a:t>케이블</a:t>
            </a:r>
            <a:r>
              <a:rPr lang="en-US" altLang="ko-KR" sz="2400" b="1">
                <a:latin typeface="돋움체"/>
                <a:ea typeface="돋움체"/>
              </a:rPr>
              <a:t>,</a:t>
            </a:r>
            <a:r>
              <a:rPr lang="ko-KR" altLang="en-US" sz="2400" b="1">
                <a:latin typeface="돋움체"/>
                <a:ea typeface="돋움체"/>
              </a:rPr>
              <a:t> 점퍼케이블</a:t>
            </a:r>
            <a:r>
              <a:rPr lang="en-US" altLang="ko-KR" sz="2400" b="1">
                <a:latin typeface="돋움체"/>
                <a:ea typeface="돋움체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15909" y="4017063"/>
            <a:ext cx="2271094" cy="14466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65392" y="2189714"/>
            <a:ext cx="1734999" cy="1239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843842" y="591942"/>
            <a:ext cx="8534400" cy="150706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회로도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9CA87D-552E-4CBF-857B-3CA01190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90" y="1999724"/>
            <a:ext cx="7786352" cy="4591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823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8016" y="1126434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송신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2F80A-058D-483D-81B7-6C41AC1A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13" y="569843"/>
            <a:ext cx="6851373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9719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912" y="1126434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송신</a:t>
            </a:r>
          </a:p>
        </p:txBody>
      </p:sp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1690" y="728322"/>
            <a:ext cx="7921488" cy="54020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9927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120" y="1095168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8759" y="562708"/>
            <a:ext cx="9720073" cy="62952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823" y="-3731"/>
            <a:ext cx="9720072" cy="95203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latin typeface="돋움체"/>
                <a:ea typeface="돋움체"/>
              </a:rPr>
              <a:t>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5624" y="1095168"/>
            <a:ext cx="9720073" cy="51020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latin typeface="돋움체"/>
                <a:ea typeface="돋움체"/>
              </a:rPr>
              <a:t>수신</a:t>
            </a: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7024" y="689317"/>
            <a:ext cx="9087729" cy="616868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통합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20000000000000000000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STFangsong"/>
        <a:font script="Hant" typeface="Microsoft JhengHei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20000000000000000000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STFangsong"/>
        <a:font script="Hant" typeface="Microsoft JhengHei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>
    <a:spDef>
      <a:spPr>
        <a:ln/>
      </a:spPr>
      <a:bodyPr anchor="ctr"/>
      <a:lstStyle>
        <a:defPPr algn="ctr">
          <a:defRPr lang="ko-KR" altLang="en-US"/>
        </a:defPPr>
      </a:lstStyle>
      <a:style>
        <a:lnRef idx="2">
          <a:schemeClr val="accent3">
            <a:shade val="2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157</Words>
  <Application>Microsoft Office PowerPoint</Application>
  <PresentationFormat>와이드스크린</PresentationFormat>
  <Paragraphs>51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돋움체</vt:lpstr>
      <vt:lpstr>맑은 고딕</vt:lpstr>
      <vt:lpstr>Calibri</vt:lpstr>
      <vt:lpstr>Tw Cen MT</vt:lpstr>
      <vt:lpstr>Wingdings 3</vt:lpstr>
      <vt:lpstr>통합</vt:lpstr>
      <vt:lpstr>제습기 스위치 제어           with arduino</vt:lpstr>
      <vt:lpstr>목차</vt:lpstr>
      <vt:lpstr>제작의도</vt:lpstr>
      <vt:lpstr>이용 프로그램 및 사용부품</vt:lpstr>
      <vt:lpstr>회로도</vt:lpstr>
      <vt:lpstr>코드</vt:lpstr>
      <vt:lpstr>코드</vt:lpstr>
      <vt:lpstr>코드</vt:lpstr>
      <vt:lpstr>코드</vt:lpstr>
      <vt:lpstr>코드</vt:lpstr>
      <vt:lpstr>코드</vt:lpstr>
      <vt:lpstr>코드</vt:lpstr>
      <vt:lpstr>코드</vt:lpstr>
      <vt:lpstr>진행과정</vt:lpstr>
      <vt:lpstr>결과</vt:lpstr>
      <vt:lpstr>Any question?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제습기 스위치 제어           with arduino</dc:title>
  <dc:creator>IoT02</dc:creator>
  <cp:lastModifiedBy>IoT02</cp:lastModifiedBy>
  <cp:revision>139</cp:revision>
  <dcterms:created xsi:type="dcterms:W3CDTF">2023-01-29T06:07:08Z</dcterms:created>
  <dcterms:modified xsi:type="dcterms:W3CDTF">2023-01-30T01:53:16Z</dcterms:modified>
  <cp:version>0906.0100.01</cp:version>
</cp:coreProperties>
</file>